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74B53-E051-4ED5-9FB4-EE45776B0A03}" type="datetimeFigureOut">
              <a:rPr lang="en-GB" smtClean="0"/>
              <a:t>25/10/2021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DFA63-7565-40E1-8192-899628C045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740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4B360-A9C0-4F80-ABCC-FD47D94E3907}" type="datetime1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84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360FD-BC15-4AA5-8D61-346E59DB49E0}" type="datetime1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940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9FE72-A922-4EF1-8C08-70F9E2F6DEB5}" type="datetime1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35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A8C30-7576-43D3-A3A1-CE013F55F8A2}" type="datetime1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73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117E-8051-4650-A851-B0F010750D94}" type="datetime1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488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6620-BECD-4D62-918A-223E865FAB48}" type="datetime1">
              <a:rPr lang="en-GB" smtClean="0"/>
              <a:t>25/10/2021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968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7560-12CD-4EF5-BEB0-3AC69291B64F}" type="datetime1">
              <a:rPr lang="en-GB" smtClean="0"/>
              <a:t>25/10/2021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92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CBBFE-E920-4FB3-8AF6-9054F6DA6371}" type="datetime1">
              <a:rPr lang="en-GB" smtClean="0"/>
              <a:t>25/10/2021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295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E244F-DBDC-4BFF-9034-EFEE73D3A058}" type="datetime1">
              <a:rPr lang="en-GB" smtClean="0"/>
              <a:t>25/10/2021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92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93314-267A-4DC8-A696-68579469AE94}" type="datetime1">
              <a:rPr lang="en-GB" smtClean="0"/>
              <a:t>25/10/2021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315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C6948-A54F-4C08-BB6D-8426E80DC6C7}" type="datetime1">
              <a:rPr lang="en-GB" smtClean="0"/>
              <a:t>25/10/2021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15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E2E15-FAC0-468B-9AD6-3583444F8F51}" type="datetime1">
              <a:rPr lang="en-GB" smtClean="0"/>
              <a:t>25/10/2021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82DFD-7DAB-432F-84F7-9B09779AD7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62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310759" y="934839"/>
            <a:ext cx="2268000" cy="176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2</a:t>
            </a:r>
            <a:r>
              <a:rPr lang="en-GB" sz="1600" dirty="0" smtClean="0"/>
              <a:t>. The instructions on the boxes will tell you the dose </a:t>
            </a:r>
            <a:r>
              <a:rPr lang="en-GB" sz="1600" dirty="0" smtClean="0">
                <a:solidFill>
                  <a:srgbClr val="00B050"/>
                </a:solidFill>
              </a:rPr>
              <a:t>and how many tablets you need to take.</a:t>
            </a:r>
            <a:r>
              <a:rPr lang="en-GB" sz="1600" dirty="0" smtClean="0"/>
              <a:t> You may need a combination of 500mg and 150mg</a:t>
            </a:r>
            <a:r>
              <a:rPr lang="en-GB" sz="1600" b="1" dirty="0"/>
              <a:t> </a:t>
            </a:r>
            <a:endParaRPr lang="en-GB" sz="1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60204" y="331780"/>
            <a:ext cx="10515600" cy="447531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 smtClean="0"/>
              <a:t>How to take your </a:t>
            </a:r>
            <a:r>
              <a:rPr lang="en-GB" sz="2400" b="1" dirty="0" err="1"/>
              <a:t>C</a:t>
            </a:r>
            <a:r>
              <a:rPr lang="en-GB" sz="2400" b="1" dirty="0" err="1" smtClean="0"/>
              <a:t>apecitabine</a:t>
            </a:r>
            <a:r>
              <a:rPr lang="en-GB" sz="2400" b="1" dirty="0" smtClean="0"/>
              <a:t> tablets</a:t>
            </a:r>
            <a:endParaRPr lang="en-GB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09" y="154709"/>
            <a:ext cx="2219036" cy="6262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3086" y="917810"/>
            <a:ext cx="2268000" cy="176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1600" b="1" dirty="0" err="1" smtClean="0"/>
              <a:t>Capecitabine</a:t>
            </a:r>
            <a:endParaRPr lang="en-GB" sz="1600" b="1" dirty="0" smtClean="0"/>
          </a:p>
          <a:p>
            <a:r>
              <a:rPr lang="en-GB" sz="1600" dirty="0" smtClean="0"/>
              <a:t>They are either 500mg or 150mg tablets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56261" y="986721"/>
            <a:ext cx="2268000" cy="176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3. Store the tablets at room temperature.</a:t>
            </a:r>
          </a:p>
          <a:p>
            <a:endParaRPr lang="en-GB" sz="1600" dirty="0" smtClean="0"/>
          </a:p>
          <a:p>
            <a:r>
              <a:rPr lang="en-GB" sz="1600" dirty="0" smtClean="0"/>
              <a:t>Store away from children</a:t>
            </a:r>
          </a:p>
          <a:p>
            <a:r>
              <a:rPr lang="en-GB" sz="1600" dirty="0" smtClean="0"/>
              <a:t>Store in a cool dry place.</a:t>
            </a:r>
          </a:p>
          <a:p>
            <a:endParaRPr lang="en-GB" sz="1400" dirty="0" smtClean="0"/>
          </a:p>
          <a:p>
            <a:endParaRPr lang="en-GB" sz="16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8901062" y="985344"/>
            <a:ext cx="226800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4. </a:t>
            </a:r>
            <a:r>
              <a:rPr lang="en-GB" dirty="0"/>
              <a:t>Take TWICE a DAY (9-12 hours apart) with or just after food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439" y="1866696"/>
            <a:ext cx="884025" cy="8840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7545" y="1869583"/>
            <a:ext cx="905436" cy="9054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3086" y="3035392"/>
            <a:ext cx="2268000" cy="18466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5. Take the tablets within 30 minutes of finishing a meal. It can be a light snack i.e. toast</a:t>
            </a:r>
          </a:p>
          <a:p>
            <a:endParaRPr lang="en-GB" dirty="0" smtClean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3961731"/>
            <a:ext cx="872799" cy="8727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27" y="4074974"/>
            <a:ext cx="905006" cy="71088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42144" y="3053135"/>
            <a:ext cx="226800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6. Press the tablets through the foil into a medicine cup.</a:t>
            </a:r>
          </a:p>
          <a:p>
            <a:r>
              <a:rPr lang="en-GB" sz="1600" dirty="0" smtClean="0">
                <a:solidFill>
                  <a:srgbClr val="00B050"/>
                </a:solidFill>
              </a:rPr>
              <a:t> If a family member is helping you they should not touch the tablets.</a:t>
            </a:r>
          </a:p>
          <a:p>
            <a:r>
              <a:rPr lang="en-GB" sz="1600" dirty="0" smtClean="0"/>
              <a:t>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42398" y="3068523"/>
            <a:ext cx="2268000" cy="176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7. Swallow the tablets whole with water.</a:t>
            </a:r>
          </a:p>
          <a:p>
            <a:endParaRPr lang="en-GB" sz="1600" dirty="0" smtClean="0"/>
          </a:p>
          <a:p>
            <a:r>
              <a:rPr lang="en-GB" sz="1600" b="1" dirty="0" smtClean="0"/>
              <a:t>Do not chew</a:t>
            </a:r>
          </a:p>
          <a:p>
            <a:r>
              <a:rPr lang="en-GB" sz="1600" b="1" dirty="0" smtClean="0"/>
              <a:t>Do not crush</a:t>
            </a:r>
          </a:p>
          <a:p>
            <a:endParaRPr lang="en-GB" sz="1600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901062" y="3058254"/>
            <a:ext cx="2268000" cy="176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8. Wash hands thoroughly after handling the tablets</a:t>
            </a:r>
          </a:p>
          <a:p>
            <a:r>
              <a:rPr lang="en-GB" sz="1600" dirty="0" smtClean="0"/>
              <a:t> </a:t>
            </a:r>
          </a:p>
          <a:p>
            <a:endParaRPr lang="en-GB" sz="1600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240" y="4030871"/>
            <a:ext cx="537608" cy="72172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75911" y="5029916"/>
            <a:ext cx="50921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Ring the </a:t>
            </a:r>
            <a:r>
              <a:rPr lang="en-GB" b="1" dirty="0" smtClean="0"/>
              <a:t>treatment helpline </a:t>
            </a:r>
            <a:r>
              <a:rPr lang="en-GB" dirty="0" smtClean="0">
                <a:solidFill>
                  <a:srgbClr val="FF0000"/>
                </a:solidFill>
              </a:rPr>
              <a:t>immediately </a:t>
            </a:r>
            <a:r>
              <a:rPr lang="en-GB" dirty="0" smtClean="0"/>
              <a:t>if you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Take too many tablets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Forget to take your tablets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If you are vomiting or feeling sick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If you have a temperature of 37.5 or more or less than 35.5.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056261" y="5106365"/>
            <a:ext cx="6006429" cy="15696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9. You will have a telephone call</a:t>
            </a:r>
            <a:r>
              <a:rPr lang="en-GB" sz="1600" dirty="0" smtClean="0">
                <a:solidFill>
                  <a:srgbClr val="00B050"/>
                </a:solidFill>
              </a:rPr>
              <a:t> </a:t>
            </a:r>
            <a:r>
              <a:rPr lang="en-GB" sz="1600" b="1" dirty="0" smtClean="0">
                <a:solidFill>
                  <a:srgbClr val="00B050"/>
                </a:solidFill>
              </a:rPr>
              <a:t>1 week </a:t>
            </a:r>
            <a:r>
              <a:rPr lang="en-GB" sz="1600" dirty="0" smtClean="0">
                <a:solidFill>
                  <a:srgbClr val="00B050"/>
                </a:solidFill>
              </a:rPr>
              <a:t>after starting your first cycle of tablets.  </a:t>
            </a:r>
          </a:p>
          <a:p>
            <a:r>
              <a:rPr lang="en-GB" sz="1600" dirty="0" smtClean="0">
                <a:solidFill>
                  <a:srgbClr val="00B050"/>
                </a:solidFill>
              </a:rPr>
              <a:t>This is to check if you have any side effects from the treatment and are managing to take the tablets OK. </a:t>
            </a:r>
          </a:p>
          <a:p>
            <a:r>
              <a:rPr lang="en-GB" sz="1600" dirty="0" smtClean="0"/>
              <a:t>Please DO NOT wait for the telephone call if you are feeling unwell.  Contact the </a:t>
            </a:r>
            <a:r>
              <a:rPr lang="en-GB" sz="1600" b="1" dirty="0" smtClean="0"/>
              <a:t>treatment helpline </a:t>
            </a:r>
            <a:r>
              <a:rPr lang="en-GB" sz="1600" dirty="0" smtClean="0">
                <a:solidFill>
                  <a:srgbClr val="FF0000"/>
                </a:solidFill>
              </a:rPr>
              <a:t>immediately</a:t>
            </a:r>
            <a:r>
              <a:rPr lang="en-GB" sz="1600" dirty="0" smtClean="0"/>
              <a:t> (02920 615 888)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259676" y="6506614"/>
            <a:ext cx="4114800" cy="365125"/>
          </a:xfrm>
        </p:spPr>
        <p:txBody>
          <a:bodyPr/>
          <a:lstStyle/>
          <a:p>
            <a:r>
              <a:rPr lang="en-GB" smtClean="0"/>
              <a:t>Capcitabine guide RHull/July2021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fld id="{FE782DFD-7DAB-432F-84F7-9B09779AD736}" type="slidenum">
              <a:rPr lang="en-GB" smtClean="0"/>
              <a:t>1</a:t>
            </a:fld>
            <a:endParaRPr lang="en-GB" dirty="0"/>
          </a:p>
        </p:txBody>
      </p:sp>
      <p:pic>
        <p:nvPicPr>
          <p:cNvPr id="24" name="Picture 23" descr="See the source image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2" t="3174" r="-222" b="15659"/>
          <a:stretch/>
        </p:blipFill>
        <p:spPr bwMode="auto">
          <a:xfrm>
            <a:off x="940620" y="1743073"/>
            <a:ext cx="1399472" cy="8729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67956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Capcitabine guide RHull/July2021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2DFD-7DAB-432F-84F7-9B09779AD736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011757"/>
              </p:ext>
            </p:extLst>
          </p:nvPr>
        </p:nvGraphicFramePr>
        <p:xfrm>
          <a:off x="482598" y="175490"/>
          <a:ext cx="11543146" cy="6180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7674">
                  <a:extLst>
                    <a:ext uri="{9D8B030D-6E8A-4147-A177-3AD203B41FA5}">
                      <a16:colId xmlns:a16="http://schemas.microsoft.com/office/drawing/2014/main" val="1726835485"/>
                    </a:ext>
                  </a:extLst>
                </a:gridCol>
                <a:gridCol w="952011">
                  <a:extLst>
                    <a:ext uri="{9D8B030D-6E8A-4147-A177-3AD203B41FA5}">
                      <a16:colId xmlns:a16="http://schemas.microsoft.com/office/drawing/2014/main" val="1034849259"/>
                    </a:ext>
                  </a:extLst>
                </a:gridCol>
                <a:gridCol w="966944">
                  <a:extLst>
                    <a:ext uri="{9D8B030D-6E8A-4147-A177-3AD203B41FA5}">
                      <a16:colId xmlns:a16="http://schemas.microsoft.com/office/drawing/2014/main" val="1631717519"/>
                    </a:ext>
                  </a:extLst>
                </a:gridCol>
                <a:gridCol w="3154941">
                  <a:extLst>
                    <a:ext uri="{9D8B030D-6E8A-4147-A177-3AD203B41FA5}">
                      <a16:colId xmlns:a16="http://schemas.microsoft.com/office/drawing/2014/main" val="3882175206"/>
                    </a:ext>
                  </a:extLst>
                </a:gridCol>
                <a:gridCol w="819571">
                  <a:extLst>
                    <a:ext uri="{9D8B030D-6E8A-4147-A177-3AD203B41FA5}">
                      <a16:colId xmlns:a16="http://schemas.microsoft.com/office/drawing/2014/main" val="2355320792"/>
                    </a:ext>
                  </a:extLst>
                </a:gridCol>
                <a:gridCol w="876053">
                  <a:extLst>
                    <a:ext uri="{9D8B030D-6E8A-4147-A177-3AD203B41FA5}">
                      <a16:colId xmlns:a16="http://schemas.microsoft.com/office/drawing/2014/main" val="3500107369"/>
                    </a:ext>
                  </a:extLst>
                </a:gridCol>
                <a:gridCol w="922161">
                  <a:extLst>
                    <a:ext uri="{9D8B030D-6E8A-4147-A177-3AD203B41FA5}">
                      <a16:colId xmlns:a16="http://schemas.microsoft.com/office/drawing/2014/main" val="3474422279"/>
                    </a:ext>
                  </a:extLst>
                </a:gridCol>
                <a:gridCol w="3153791">
                  <a:extLst>
                    <a:ext uri="{9D8B030D-6E8A-4147-A177-3AD203B41FA5}">
                      <a16:colId xmlns:a16="http://schemas.microsoft.com/office/drawing/2014/main" val="1946266942"/>
                    </a:ext>
                  </a:extLst>
                </a:gridCol>
              </a:tblGrid>
              <a:tr h="801130">
                <a:tc>
                  <a:txBody>
                    <a:bodyPr/>
                    <a:lstStyle/>
                    <a:p>
                      <a:r>
                        <a:rPr lang="en-GB" dirty="0" smtClean="0"/>
                        <a:t>Day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Day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401041"/>
                  </a:ext>
                </a:extLst>
              </a:tr>
              <a:tr h="4890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662942"/>
                  </a:ext>
                </a:extLst>
              </a:tr>
              <a:tr h="4890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2188902"/>
                  </a:ext>
                </a:extLst>
              </a:tr>
              <a:tr h="4890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070932"/>
                  </a:ext>
                </a:extLst>
              </a:tr>
              <a:tr h="4890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15106"/>
                  </a:ext>
                </a:extLst>
              </a:tr>
              <a:tr h="4890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165594"/>
                  </a:ext>
                </a:extLst>
              </a:tr>
              <a:tr h="4890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10405"/>
                  </a:ext>
                </a:extLst>
              </a:tr>
              <a:tr h="4890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5705957"/>
                  </a:ext>
                </a:extLst>
              </a:tr>
              <a:tr h="4890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2783063"/>
                  </a:ext>
                </a:extLst>
              </a:tr>
              <a:tr h="4890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7440658"/>
                  </a:ext>
                </a:extLst>
              </a:tr>
              <a:tr h="4890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179408"/>
                  </a:ext>
                </a:extLst>
              </a:tr>
              <a:tr h="4890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107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4897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274</Words>
  <Application>Microsoft Office PowerPoint</Application>
  <PresentationFormat>Widescreen</PresentationFormat>
  <Paragraphs>46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How to take your Capecitabine tablets</vt:lpstr>
      <vt:lpstr>PowerPoint Presentation</vt:lpstr>
    </vt:vector>
  </TitlesOfParts>
  <Company>Velindre University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take your capecitabine tablets</dc:title>
  <dc:creator>Ruth Hull (Velindre - Nursing)</dc:creator>
  <cp:lastModifiedBy>Leigh Porter (Velindre - Patient and Carer Information and Support Co-ordinator)</cp:lastModifiedBy>
  <cp:revision>23</cp:revision>
  <cp:lastPrinted>2021-04-16T07:59:10Z</cp:lastPrinted>
  <dcterms:created xsi:type="dcterms:W3CDTF">2021-02-12T13:32:53Z</dcterms:created>
  <dcterms:modified xsi:type="dcterms:W3CDTF">2021-10-25T12:50:33Z</dcterms:modified>
</cp:coreProperties>
</file>